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2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13.wmf" ContentType="image/x-wmf"/>
  <Override PartName="/ppt/media/image5.png" ContentType="image/png"/>
  <Override PartName="/ppt/media/image9.wmf" ContentType="image/x-wmf"/>
  <Override PartName="/ppt/media/image8.png" ContentType="image/png"/>
  <Override PartName="/ppt/media/image14.jpeg" ContentType="image/jpeg"/>
  <Override PartName="/ppt/media/image7.wmf" ContentType="image/x-wmf"/>
  <Override PartName="/ppt/media/image20.jpeg" ContentType="image/jpeg"/>
  <Override PartName="/ppt/media/image12.jpeg" ContentType="image/jpeg"/>
  <Override PartName="/ppt/media/image11.png" ContentType="image/png"/>
  <Override PartName="/ppt/media/image10.wmf" ContentType="image/x-wmf"/>
  <Override PartName="/ppt/media/image2.png" ContentType="image/png"/>
  <Override PartName="/ppt/media/image6.png" ContentType="image/png"/>
  <Override PartName="/ppt/media/image4.png" ContentType="image/png"/>
  <Override PartName="/ppt/media/image25.wmf" ContentType="image/x-wmf"/>
  <Override PartName="/ppt/media/image24.jpeg" ContentType="image/jpeg"/>
  <Override PartName="/ppt/media/image22.png" ContentType="image/png"/>
  <Override PartName="/ppt/media/image23.png" ContentType="image/png"/>
  <Override PartName="/ppt/media/image21.png" ContentType="image/png"/>
  <Override PartName="/ppt/media/image19.wmf" ContentType="image/x-wmf"/>
  <Override PartName="/ppt/media/image18.png" ContentType="image/png"/>
  <Override PartName="/ppt/media/image17.png" ContentType="image/png"/>
  <Override PartName="/ppt/media/image16.png" ContentType="image/png"/>
  <Override PartName="/ppt/media/image15.wmf" ContentType="image/x-wmf"/>
  <Override PartName="/ppt/media/image1.png" ContentType="image/png"/>
  <Override PartName="/ppt/media/image26.png" ContentType="image/png"/>
  <Override PartName="/ppt/media/image3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x="9144000" cy="6858000"/>
  <p:notesSz cx="6858000" cy="9296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C804E53-E9BF-426B-A481-060D503B39A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681428B-94F5-4E09-8446-72BCCC802A6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43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6054982-2227-414E-95C5-307B84BE0EB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DDA8669-0A8A-456A-A202-37DCFEEBB64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2C52F3E-C7F0-4FE6-BC1B-4AC1CF6682B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EFEC0E5-4D5B-4B1D-8973-629C3A5C861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BB2793C-FDF9-4B4D-8F4A-9BACB083060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EE09D45-4A27-4EAE-8294-2F704BC2ABB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C37DD9E-13AF-437B-BD38-0FB448EC72A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B90E6F3-8BEF-4CBC-9828-F9A666C68F1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02394DA-1022-481C-AEAC-8B352FC78E3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ABF1B37-BBCA-4087-93F4-956EA025159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93D79EC-2846-46AA-B2BC-9B90F150E66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B6F4912-0CE6-416E-B8E7-6B7103152BD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981CC3D-8FFB-4317-A89A-0BAEEE5469C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9C05F42-7DB9-40B2-8F8E-12423688EEB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2414039-A416-4267-9963-3ED0AE70875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136F927-B549-4712-904A-03A8E04A328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113E3CD-F33B-4B58-88FD-9D1120AB776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9F51EEB-F7D8-4C25-9229-DADE1B56D1A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3884760" y="8830080"/>
            <a:ext cx="2970360" cy="463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491DC6A-048C-40FE-B280-B7EAF84D0E3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ldImg"/>
          </p:nvPr>
        </p:nvSpPr>
        <p:spPr>
          <a:xfrm>
            <a:off x="1104840" y="696960"/>
            <a:ext cx="4646880" cy="3484800"/>
          </a:xfrm>
          <a:prstGeom prst="rect">
            <a:avLst/>
          </a:prstGeom>
        </p:spPr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4960" cy="41821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21920" y="1371600"/>
            <a:ext cx="8228160" cy="182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39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080" cy="3976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685800" y="137160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0" bIns="0" anchor="b">
            <a:normAutofit fontScale="50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 cap="all">
                <a:solidFill>
                  <a:srgbClr val="e9d596"/>
                </a:solidFill>
                <a:latin typeface="Lucida Sans"/>
                <a:ea typeface="DejaVu Sans"/>
              </a:rPr>
              <a:t>2022 Hilly Hundred</a:t>
            </a:r>
            <a:br/>
            <a:r>
              <a:rPr b="1" lang="en-US" sz="4000" spc="-1" strike="noStrike" cap="all">
                <a:solidFill>
                  <a:srgbClr val="e9d596"/>
                </a:solidFill>
                <a:latin typeface="Lucida Sans"/>
                <a:ea typeface="DejaVu Sans"/>
              </a:rPr>
              <a:t>Weekend Bicycle Tour</a:t>
            </a:r>
            <a:br/>
            <a:r>
              <a:rPr b="1" lang="en-US" sz="4800" spc="-1" strike="noStrike" cap="all">
                <a:solidFill>
                  <a:srgbClr val="e9d596"/>
                </a:solidFill>
                <a:latin typeface="Lucida Sans"/>
                <a:ea typeface="DejaVu Sans"/>
              </a:rPr>
              <a:t> </a:t>
            </a:r>
            <a:r>
              <a:rPr b="1" lang="en-US" sz="2800" spc="-1" strike="noStrike" cap="all">
                <a:solidFill>
                  <a:srgbClr val="e9d596"/>
                </a:solidFill>
                <a:latin typeface="Lucida Sans"/>
                <a:ea typeface="DejaVu Sans"/>
              </a:rPr>
              <a:t>Communications and SAG BRIEFING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371600" y="3505320"/>
            <a:ext cx="6780240" cy="266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Monroe County ARES-RACES Group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Bloomington Amateur Radio Club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Indiana University Amateur Radio Club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Monroe County Repeater Association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Central Indiana Bicycling Association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(CIBA)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1752480" y="533520"/>
            <a:ext cx="2741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Saturday Short Route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081800" y="360"/>
            <a:ext cx="6979680" cy="6856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HH2022Saturday Short Route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1554480" y="548640"/>
            <a:ext cx="6583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Hilly Hundred 2022 Saturday Long Route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2044440" y="1000440"/>
            <a:ext cx="5361840" cy="54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Rest Stop 1</a:t>
            </a:r>
            <a:br/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e9d596"/>
                </a:solidFill>
                <a:latin typeface="Lucida Sans"/>
                <a:ea typeface="DejaVu Sans"/>
              </a:rPr>
              <a:t>Stinesville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303920" y="4876920"/>
            <a:ext cx="5536800" cy="76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Victor Oolitic Park</a:t>
            </a:r>
            <a:endParaRPr b="0" lang="en-US" sz="1800" spc="-1" strike="noStrike">
              <a:latin typeface="Arial"/>
            </a:endParaRPr>
          </a:p>
          <a:p>
            <a:pPr marL="547560" indent="-409680"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39 17.94 N, 086 39.13 W</a:t>
            </a:r>
            <a:endParaRPr b="0" lang="en-US" sz="1800" spc="-1" strike="noStrike">
              <a:latin typeface="Arial"/>
            </a:endParaRPr>
          </a:p>
          <a:p>
            <a:pPr marL="547560" indent="-409680"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547560" indent="-409680" algn="ctr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Rest Stop Captain:  Natalie Mitchell, 317.640.9261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447920" y="1600200"/>
            <a:ext cx="5942160" cy="1583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Matt Pierce  N9VKU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Dave Stolz  KD9KZS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Carol Emmons KD9BSJ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1267560" y="2971800"/>
            <a:ext cx="4861440" cy="1903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5"/>
          <p:cNvSpPr/>
          <p:nvPr/>
        </p:nvSpPr>
        <p:spPr>
          <a:xfrm>
            <a:off x="1239840" y="3886200"/>
            <a:ext cx="5845320" cy="714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249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Snacks, fruit, and water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2133720" y="3048120"/>
            <a:ext cx="4189680" cy="71460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Spt: 08:00 – 14:00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RS: 09:00 – 13:00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5" descr=""/>
          <p:cNvPicPr/>
          <p:nvPr/>
        </p:nvPicPr>
        <p:blipFill>
          <a:blip r:embed="rId1"/>
          <a:stretch/>
        </p:blipFill>
        <p:spPr>
          <a:xfrm>
            <a:off x="0" y="152280"/>
            <a:ext cx="9142560" cy="662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88920" y="88920"/>
            <a:ext cx="8812800" cy="669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57200" y="274680"/>
            <a:ext cx="822816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Rest Stop 2 - </a:t>
            </a:r>
            <a:r>
              <a:rPr b="1" lang="en-US" sz="3200" spc="-1" strike="noStrike">
                <a:solidFill>
                  <a:srgbClr val="e9d596"/>
                </a:solidFill>
                <a:latin typeface="Lucida Sans"/>
                <a:ea typeface="DejaVu Sans"/>
              </a:rPr>
              <a:t>Saturday Lunch</a:t>
            </a:r>
            <a:br/>
            <a:endParaRPr b="0" lang="en-US" sz="32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1143000" y="1981080"/>
            <a:ext cx="6932880" cy="699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Bob Poortinga  W9IZ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Richard Landgrebe WB9HXP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838080" y="4876920"/>
            <a:ext cx="7390080" cy="1416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                          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Lunches, fruit and water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                         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39 20.90 N, 086 34.38 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      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3200400" y="3809880"/>
            <a:ext cx="2970360" cy="71460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Spt:  09:00 – 15:00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RS:  10:00 – 14:00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4" descr="A close up of a map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52280"/>
            <a:ext cx="9142560" cy="655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52280" y="88920"/>
            <a:ext cx="8825400" cy="652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57200" y="731520"/>
            <a:ext cx="8228160" cy="15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49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Rest Stop 3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1392 W Dittemore Rd</a:t>
            </a:r>
            <a:br/>
            <a:endParaRPr b="0" lang="en-US" sz="40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533520" y="1676520"/>
            <a:ext cx="7770960" cy="912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1371600" y="4343400"/>
            <a:ext cx="6170760" cy="2117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Snacks, fruit and water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39° 17.72 N,  086 ° 33.13 W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2286000" y="3048120"/>
            <a:ext cx="3961080" cy="71460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Spt:  10:00 – 16:00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RS:  11:00 – 15:00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2286000" y="1752480"/>
            <a:ext cx="4570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Anurag Shankar  KD9LSP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John Poehlman N9TFS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Carol Emmons KD9BSJ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134360" y="238680"/>
            <a:ext cx="6923880" cy="62859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NEW RS 3 Saturday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100" spc="-1" strike="noStrike">
                <a:solidFill>
                  <a:srgbClr val="e9d596"/>
                </a:solidFill>
                <a:latin typeface="Lucida Sans"/>
                <a:ea typeface="DejaVu Sans"/>
              </a:rPr>
              <a:t>Agenda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57200" y="1600200"/>
            <a:ext cx="8228160" cy="470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>
              <a:lnSpc>
                <a:spcPct val="90000"/>
              </a:lnSpc>
              <a:spcBef>
                <a:spcPts val="56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Hilly dates and times</a:t>
            </a:r>
            <a:endParaRPr b="0" lang="en-US" sz="2800" spc="-1" strike="noStrike">
              <a:latin typeface="Arial"/>
            </a:endParaRPr>
          </a:p>
          <a:p>
            <a:pPr marL="547560" indent="-409680">
              <a:lnSpc>
                <a:spcPct val="90000"/>
              </a:lnSpc>
              <a:spcBef>
                <a:spcPts val="56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Friday (21 Oct) evening briefing</a:t>
            </a:r>
            <a:endParaRPr b="0" lang="en-US" sz="2800" spc="-1" strike="noStrike">
              <a:latin typeface="Arial"/>
            </a:endParaRPr>
          </a:p>
          <a:p>
            <a:pPr marL="547560" indent="-409680">
              <a:lnSpc>
                <a:spcPct val="90000"/>
              </a:lnSpc>
              <a:spcBef>
                <a:spcPts val="56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Net Control Station personnel</a:t>
            </a:r>
            <a:endParaRPr b="0" lang="en-US" sz="2800" spc="-1" strike="noStrike">
              <a:latin typeface="Arial"/>
            </a:endParaRPr>
          </a:p>
          <a:p>
            <a:pPr marL="547560" indent="-409680">
              <a:lnSpc>
                <a:spcPct val="90000"/>
              </a:lnSpc>
              <a:spcBef>
                <a:spcPts val="56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Saturday and Sunday assignments</a:t>
            </a:r>
            <a:endParaRPr b="0" lang="en-US" sz="2800" spc="-1" strike="noStrike">
              <a:latin typeface="Arial"/>
            </a:endParaRPr>
          </a:p>
          <a:p>
            <a:pPr lvl="1" marL="868320" indent="-281160">
              <a:lnSpc>
                <a:spcPct val="90000"/>
              </a:lnSpc>
              <a:spcBef>
                <a:spcPts val="479"/>
              </a:spcBef>
              <a:buClr>
                <a:srgbClr val="ffffff"/>
              </a:buClr>
              <a:buSzPct val="80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Route</a:t>
            </a:r>
            <a:endParaRPr b="0" lang="en-US" sz="2400" spc="-1" strike="noStrike">
              <a:latin typeface="Arial"/>
            </a:endParaRPr>
          </a:p>
          <a:p>
            <a:pPr lvl="1" marL="868320" indent="-281160">
              <a:lnSpc>
                <a:spcPct val="90000"/>
              </a:lnSpc>
              <a:spcBef>
                <a:spcPts val="479"/>
              </a:spcBef>
              <a:buClr>
                <a:srgbClr val="ffffff"/>
              </a:buClr>
              <a:buSzPct val="80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SAGs </a:t>
            </a:r>
            <a:endParaRPr b="0" lang="en-US" sz="2400" spc="-1" strike="noStrike">
              <a:latin typeface="Arial"/>
            </a:endParaRPr>
          </a:p>
          <a:p>
            <a:pPr lvl="1" marL="868320" indent="-281160">
              <a:lnSpc>
                <a:spcPct val="90000"/>
              </a:lnSpc>
              <a:spcBef>
                <a:spcPts val="479"/>
              </a:spcBef>
              <a:buClr>
                <a:srgbClr val="ffffff"/>
              </a:buClr>
              <a:buSzPct val="80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Stationary Hams and Rest Stops</a:t>
            </a:r>
            <a:endParaRPr b="0" lang="en-US" sz="2400" spc="-1" strike="noStrike">
              <a:latin typeface="Arial"/>
            </a:endParaRPr>
          </a:p>
          <a:p>
            <a:pPr marL="547560" indent="-409680">
              <a:lnSpc>
                <a:spcPct val="90000"/>
              </a:lnSpc>
              <a:spcBef>
                <a:spcPts val="56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Duties and responsibilities</a:t>
            </a:r>
            <a:endParaRPr b="0" lang="en-US" sz="2800" spc="-1" strike="noStrike">
              <a:latin typeface="Arial"/>
            </a:endParaRPr>
          </a:p>
          <a:p>
            <a:pPr marL="547560" indent="-409680">
              <a:lnSpc>
                <a:spcPct val="90000"/>
              </a:lnSpc>
              <a:spcBef>
                <a:spcPts val="56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Net operations</a:t>
            </a:r>
            <a:endParaRPr b="0" lang="en-US" sz="2800" spc="-1" strike="noStrike">
              <a:latin typeface="Arial"/>
            </a:endParaRPr>
          </a:p>
          <a:p>
            <a:pPr marL="547560" indent="-409680">
              <a:lnSpc>
                <a:spcPct val="90000"/>
              </a:lnSpc>
              <a:spcBef>
                <a:spcPts val="56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Checklists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685800"/>
            <a:ext cx="8228160" cy="22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e9d596"/>
                </a:solidFill>
                <a:latin typeface="Lucida Sans"/>
                <a:ea typeface="DejaVu Sans"/>
              </a:rPr>
              <a:t>SUNDAY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457200" y="2971800"/>
            <a:ext cx="8228160" cy="104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36440" algn="ctr">
              <a:lnSpc>
                <a:spcPct val="100000"/>
              </a:lnSpc>
              <a:spcBef>
                <a:spcPts val="1321"/>
              </a:spcBef>
              <a:tabLst>
                <a:tab algn="l" pos="0"/>
              </a:tabLst>
            </a:pPr>
            <a:r>
              <a:rPr b="1" lang="en-US" sz="6600" spc="-1" strike="noStrike">
                <a:solidFill>
                  <a:srgbClr val="ffffff"/>
                </a:solidFill>
                <a:latin typeface="Book Antiqua"/>
                <a:ea typeface="DejaVu Sans"/>
              </a:rPr>
              <a:t>23 October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3359520" y="4389480"/>
            <a:ext cx="2766960" cy="205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e9d596"/>
                </a:solidFill>
                <a:latin typeface="Lucida Sans"/>
                <a:ea typeface="DejaVu Sans"/>
              </a:rPr>
              <a:t>SAG Operations</a:t>
            </a:r>
            <a:br/>
            <a:endParaRPr b="0" lang="en-US" sz="3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228600" y="1828800"/>
            <a:ext cx="4265640" cy="4265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548640" indent="-410040">
              <a:lnSpc>
                <a:spcPct val="8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Book Antiqua"/>
                <a:ea typeface="DejaVu Sans"/>
              </a:rPr>
              <a:t>                     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1280160" y="1828800"/>
            <a:ext cx="5652720" cy="4341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548640" indent="-410040">
              <a:lnSpc>
                <a:spcPct val="8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Book Antiqua"/>
                <a:ea typeface="DejaVu Sans"/>
              </a:rPr>
              <a:t>                       </a:t>
            </a:r>
            <a:r>
              <a:rPr b="1" lang="en-US" sz="1800" spc="-1" strike="noStrike">
                <a:solidFill>
                  <a:srgbClr val="ffffff"/>
                </a:solidFill>
                <a:latin typeface="Book Antiqua"/>
                <a:ea typeface="DejaVu Sans"/>
              </a:rPr>
              <a:t>Sunday, 10 Oct</a:t>
            </a:r>
            <a:endParaRPr b="0" lang="en-US" sz="18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28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ALPHA     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Dave Hall                 KB9EKM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BRAVO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Russ Bonanno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KD9SMG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CHARLIE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Tom Myers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K9TEM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DELTA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Tim Day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AC9ML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ECHO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Mike Foster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K9MBF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HOTEL     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Ray Stevens            KB9LGS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KILO         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Don Kirk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       WD8DSB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LIMA        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Bob Burns                AK9R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MIKE        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Mike Palmer             N9FEB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COM ONE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Tom Henderson        W9YW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20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            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2971800" y="1371600"/>
            <a:ext cx="2818080" cy="3639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07:30 – 16:30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243760" y="5303520"/>
            <a:ext cx="2436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38"/>
                </a:solidFill>
                <a:latin typeface="Arial"/>
                <a:ea typeface="DejaVu Sans"/>
              </a:rPr>
              <a:t>Sunday Long Route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1486080" y="182880"/>
            <a:ext cx="5828760" cy="493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600200" y="5486400"/>
            <a:ext cx="2665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Sunday Short Route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975240" y="0"/>
            <a:ext cx="6979680" cy="6856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HH 2022 Sunday Short Route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6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Rest Stop 4</a:t>
            </a:r>
            <a:br/>
            <a:r>
              <a:rPr b="1" lang="en-US" sz="4100" spc="-1" strike="noStrike">
                <a:solidFill>
                  <a:srgbClr val="e9d596"/>
                </a:solidFill>
                <a:latin typeface="Lucida Sans"/>
                <a:ea typeface="DejaVu Sans"/>
              </a:rPr>
              <a:t>Bloomington Twp Fire Dept</a:t>
            </a:r>
            <a:br/>
            <a:r>
              <a:rPr b="1" lang="en-US" sz="2200" spc="-1" strike="noStrike">
                <a:solidFill>
                  <a:srgbClr val="e9d596"/>
                </a:solidFill>
                <a:latin typeface="Lucida Sans"/>
                <a:ea typeface="DejaVu Sans"/>
              </a:rPr>
              <a:t>5081 N Old State Road 37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990720" y="1676520"/>
            <a:ext cx="6932880" cy="1583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Anurag Shankar  KD9LSP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John Poehlman N9FTS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Carol Emmons KD9BSJ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685800" y="4908960"/>
            <a:ext cx="4037040" cy="1598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4"/>
          <p:cNvSpPr/>
          <p:nvPr/>
        </p:nvSpPr>
        <p:spPr>
          <a:xfrm>
            <a:off x="685800" y="2971800"/>
            <a:ext cx="3808440" cy="1903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5"/>
          <p:cNvSpPr/>
          <p:nvPr/>
        </p:nvSpPr>
        <p:spPr>
          <a:xfrm>
            <a:off x="548640" y="4634280"/>
            <a:ext cx="7999560" cy="106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Snacks, fruit, and water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39° 13.46’ N   086° 31.00’ 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3124080" y="3352680"/>
            <a:ext cx="2970360" cy="71460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Spt:  08:00 – 14:00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RS:  09:00 – 13:00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" descr="A picture containing tre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52280"/>
            <a:ext cx="9142560" cy="655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 flipV="1" rot="10800000">
            <a:off x="458640" y="304560"/>
            <a:ext cx="3046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333"/>
                </a:solidFill>
                <a:latin typeface="Arial"/>
                <a:ea typeface="DejaVu Sans"/>
              </a:rPr>
              <a:t>Hilly Sunday Rest Stop #4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274320" y="274320"/>
            <a:ext cx="8571960" cy="64000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Entrance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310320" y="234000"/>
            <a:ext cx="8571960" cy="64000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solidFill>
              <a:srgbClr val="3465a4"/>
            </a:solidFill>
            <a:custDash>
              <a:ds d="100000" sp="300000"/>
              <a:ds d="100000" sp="300000"/>
            </a:custDash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Entrance – North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Exit – South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Warning: 2-Way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1392 W Dittemore Rd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57200" y="274680"/>
            <a:ext cx="8228160" cy="19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Rest Stop 5</a:t>
            </a:r>
            <a:br/>
            <a:r>
              <a:rPr b="1" lang="en-US" sz="3200" spc="-1" strike="noStrike">
                <a:solidFill>
                  <a:srgbClr val="e9d596"/>
                </a:solidFill>
                <a:latin typeface="Lucida Sans"/>
                <a:ea typeface="DejaVu Sans"/>
              </a:rPr>
              <a:t>Sunday Lunch</a:t>
            </a:r>
            <a:br/>
            <a:endParaRPr b="0" lang="en-US" sz="32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228600" y="2133720"/>
            <a:ext cx="8609040" cy="973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Tom Poortinga W9IZ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Richard Langrebe WB9HXP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990720" y="4876920"/>
            <a:ext cx="7085160" cy="1415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Lunches, fruit, and water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39° 17.72 N,  086° 33.13’ W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Rest Stop Captain:  Denise Mattox,  317.345.8074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3276720" y="3962520"/>
            <a:ext cx="2589480" cy="71460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Spt:  09:00 – 15:00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RS:  10:00 – 14:00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134360" y="238680"/>
            <a:ext cx="6923880" cy="62859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NEW Rest Stop 2 Sunday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1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Rest Stop 6</a:t>
            </a:r>
            <a:br/>
            <a:r>
              <a:rPr b="1" lang="en-US" sz="4100" spc="-1" strike="noStrike">
                <a:solidFill>
                  <a:srgbClr val="e9d596"/>
                </a:solidFill>
                <a:latin typeface="Lucida Sans"/>
                <a:ea typeface="DejaVu Sans"/>
              </a:rPr>
              <a:t> </a:t>
            </a:r>
            <a:r>
              <a:rPr b="1" lang="en-US" sz="3100" spc="-1" strike="noStrike">
                <a:solidFill>
                  <a:srgbClr val="e9d596"/>
                </a:solidFill>
                <a:latin typeface="Lucida Sans"/>
                <a:ea typeface="DejaVu Sans"/>
              </a:rPr>
              <a:t>Stinesville</a:t>
            </a:r>
            <a:endParaRPr b="0" lang="en-US" sz="31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457200" y="1905120"/>
            <a:ext cx="8075880" cy="185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Dave Stolz  KD9KZS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Matt Pierce  N9VKU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Bill Wootton KC9ACL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914400" y="4648320"/>
            <a:ext cx="7466040" cy="1415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Snacks, fruit, and water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39° 17.94’ N  086° 39.13’ W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Rest Stop Captain:  Pat Madaras, 317.946.7696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3291840" y="3657600"/>
            <a:ext cx="2513160" cy="71460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Spt:  10:00 – 16:00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RS:  11:00 – 15:00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838080" y="5943600"/>
            <a:ext cx="3656160" cy="181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1800" spc="-1" strike="noStrike">
              <a:latin typeface="Arial"/>
            </a:endParaRPr>
          </a:p>
          <a:p>
            <a:pPr marL="13644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457200" y="762120"/>
            <a:ext cx="822816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2022 Hilly Hundred</a:t>
            </a:r>
            <a:br/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Weekend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304920" y="2332080"/>
            <a:ext cx="8228160" cy="3457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547560" indent="-409680" algn="ctr">
              <a:lnSpc>
                <a:spcPct val="10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Friday Evening, 21 October</a:t>
            </a:r>
            <a:endParaRPr b="0" lang="en-US" sz="3600" spc="-1" strike="noStrike">
              <a:latin typeface="Arial"/>
            </a:endParaRPr>
          </a:p>
          <a:p>
            <a:pPr marL="547560" indent="-409680" algn="ctr">
              <a:lnSpc>
                <a:spcPct val="10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547560" indent="-409680" algn="ctr">
              <a:lnSpc>
                <a:spcPct val="10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Saturday, 22 October</a:t>
            </a:r>
            <a:endParaRPr b="0" lang="en-US" sz="3600" spc="-1" strike="noStrike">
              <a:latin typeface="Arial"/>
            </a:endParaRPr>
          </a:p>
          <a:p>
            <a:pPr marL="547560" indent="-409680" algn="ctr">
              <a:lnSpc>
                <a:spcPct val="100000"/>
              </a:lnSpc>
              <a:spcBef>
                <a:spcPts val="720"/>
              </a:spcBef>
              <a:tabLst>
                <a:tab algn="l" pos="0"/>
              </a:tabLst>
            </a:pPr>
            <a:endParaRPr b="0" lang="en-US" sz="3600" spc="-1" strike="noStrike">
              <a:latin typeface="Arial"/>
            </a:endParaRPr>
          </a:p>
          <a:p>
            <a:pPr marL="547560" indent="-409680" algn="ctr">
              <a:lnSpc>
                <a:spcPct val="100000"/>
              </a:lnSpc>
              <a:spcBef>
                <a:spcPts val="720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Sunday, 23 October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2" descr=""/>
          <p:cNvPicPr/>
          <p:nvPr/>
        </p:nvPicPr>
        <p:blipFill>
          <a:blip r:embed="rId1"/>
          <a:stretch/>
        </p:blipFill>
        <p:spPr>
          <a:xfrm>
            <a:off x="0" y="152280"/>
            <a:ext cx="9142560" cy="647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152280" y="88920"/>
            <a:ext cx="8838000" cy="662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Duties and Responsibilities</a:t>
            </a:r>
            <a:br/>
            <a:endParaRPr b="0" lang="en-US" sz="40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57200" y="1600200"/>
            <a:ext cx="8228160" cy="470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609480" indent="-608040">
              <a:lnSpc>
                <a:spcPct val="100000"/>
              </a:lnSpc>
              <a:spcBef>
                <a:spcPts val="479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CIBA is responsible for operation of 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Hilly Hundred Weekend events. </a:t>
            </a:r>
            <a:endParaRPr b="0" lang="en-US" sz="2400" spc="-1" strike="noStrike">
              <a:latin typeface="Arial"/>
            </a:endParaRPr>
          </a:p>
          <a:p>
            <a:pPr marL="609480" indent="-608040">
              <a:lnSpc>
                <a:spcPct val="100000"/>
              </a:lnSpc>
              <a:spcBef>
                <a:spcPts val="479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Amateur Radio operators are responsible 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for communications. </a:t>
            </a:r>
            <a:endParaRPr b="0" lang="en-US" sz="2400" spc="-1" strike="noStrike">
              <a:latin typeface="Arial"/>
            </a:endParaRPr>
          </a:p>
          <a:p>
            <a:pPr marL="609480" indent="-608040">
              <a:lnSpc>
                <a:spcPct val="100000"/>
              </a:lnSpc>
              <a:spcBef>
                <a:spcPts val="479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SAG duties are part of CIBA structure, 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but hams acting as SAGs are also part of the Communications structure. </a:t>
            </a:r>
            <a:endParaRPr b="0" lang="en-US" sz="2400" spc="-1" strike="noStrike">
              <a:latin typeface="Arial"/>
            </a:endParaRPr>
          </a:p>
          <a:p>
            <a:pPr marL="609480" indent="-608040">
              <a:lnSpc>
                <a:spcPct val="100000"/>
              </a:lnSpc>
              <a:spcBef>
                <a:spcPts val="479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Remember to keep your dual responsibilities  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separate!</a:t>
            </a:r>
            <a:endParaRPr b="0" lang="en-US" sz="2400" spc="-1" strike="noStrike">
              <a:latin typeface="Arial"/>
            </a:endParaRPr>
          </a:p>
          <a:p>
            <a:pPr marL="609480" indent="-608040">
              <a:lnSpc>
                <a:spcPct val="100000"/>
              </a:lnSpc>
              <a:spcBef>
                <a:spcPts val="479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We’re Amateur Radio Licensees, ambassadors of our hobby. Please be kind, courteous, alert, and flexible.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100" spc="-1" strike="noStrike">
                <a:solidFill>
                  <a:srgbClr val="e9d596"/>
                </a:solidFill>
                <a:latin typeface="Lucida Sans"/>
                <a:ea typeface="DejaVu Sans"/>
              </a:rPr>
              <a:t>Net Operations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57200" y="1600200"/>
            <a:ext cx="8228160" cy="470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548640" indent="-410040">
              <a:lnSpc>
                <a:spcPct val="8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b="0" i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Net Control Operator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lvl="1" marL="86940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80000"/>
              <a:buFont typeface="Wingdings 2" charset="2"/>
              <a:buChar char="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Organize traffic to and from remote stations</a:t>
            </a:r>
            <a:endParaRPr b="0" lang="en-US" sz="1600" spc="-1" strike="noStrike">
              <a:latin typeface="Arial"/>
            </a:endParaRPr>
          </a:p>
          <a:p>
            <a:pPr lvl="1" marL="86940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80000"/>
              <a:buFont typeface="Wingdings 2" charset="2"/>
              <a:buChar char="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Communicate information to and from CIBA Command Center and CIBA volunteers on the route</a:t>
            </a:r>
            <a:endParaRPr b="0" lang="en-US" sz="1600" spc="-1" strike="noStrike">
              <a:latin typeface="Arial"/>
            </a:endParaRPr>
          </a:p>
          <a:p>
            <a:pPr lvl="1" marL="86940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80000"/>
              <a:buFont typeface="Wingdings 2" charset="2"/>
              <a:buChar char="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Direct traffic between radio amateurs on the route and on station to best serve  needs of CIBA</a:t>
            </a:r>
            <a:endParaRPr b="0" lang="en-US" sz="1600" spc="-1" strike="noStrike">
              <a:latin typeface="Arial"/>
            </a:endParaRPr>
          </a:p>
          <a:p>
            <a:pPr lvl="1" marL="86940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80000"/>
              <a:buFont typeface="Wingdings 2" charset="2"/>
              <a:buChar char="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Maintain and operate the </a:t>
            </a: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Net Control Station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to best serve needs of radio amateurs, IAW FCC regulations.</a:t>
            </a:r>
            <a:endParaRPr b="0" lang="en-US" sz="1600" spc="-1" strike="noStrike">
              <a:latin typeface="Arial"/>
            </a:endParaRPr>
          </a:p>
          <a:p>
            <a:pPr lvl="1" marL="86940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80000"/>
              <a:buFont typeface="Wingdings 2" charset="2"/>
              <a:buChar char="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Set the example with proper proword usage!</a:t>
            </a:r>
            <a:endParaRPr b="0" lang="en-US" sz="1600" spc="-1" strike="noStrike">
              <a:latin typeface="Arial"/>
            </a:endParaRPr>
          </a:p>
          <a:p>
            <a:pPr lvl="1" marL="86940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80000"/>
              <a:buFont typeface="Wingdings 2" charset="2"/>
              <a:buChar char="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Rotate NCS operators to keep them fresh! Maintain schedule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201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The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Hilly Hundred Net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lvl="1" marL="86940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80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Operate on WB9TLH repeater - 146.640 (-600, PL 136.5)</a:t>
            </a:r>
            <a:endParaRPr b="0" lang="en-US" sz="1600" spc="-1" strike="noStrike">
              <a:latin typeface="Arial"/>
            </a:endParaRPr>
          </a:p>
          <a:p>
            <a:pPr lvl="1" marL="86940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80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Secondary:  K9IU repeater – 147.180 (+600, PL 136.5)</a:t>
            </a:r>
            <a:endParaRPr b="0" lang="en-US" sz="1600" spc="-1" strike="noStrike">
              <a:latin typeface="Arial"/>
            </a:endParaRPr>
          </a:p>
          <a:p>
            <a:pPr lvl="1" marL="86940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80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Tactical - 146.580 Simplex</a:t>
            </a:r>
            <a:endParaRPr b="0" lang="en-US" sz="1600" spc="-1" strike="noStrike">
              <a:latin typeface="Arial"/>
            </a:endParaRPr>
          </a:p>
          <a:p>
            <a:pPr lvl="1" marL="86940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80000"/>
              <a:buFont typeface="Wingdings 2" charset="2"/>
              <a:buChar char=""/>
              <a:tabLst>
                <a:tab algn="l" pos="0"/>
              </a:tabLst>
            </a:pP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Directed Net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. </a:t>
            </a:r>
            <a:endParaRPr b="0" lang="en-US" sz="1600" spc="-1" strike="noStrike">
              <a:latin typeface="Arial"/>
            </a:endParaRPr>
          </a:p>
          <a:p>
            <a:pPr lvl="2" marL="1134360" indent="-410040">
              <a:lnSpc>
                <a:spcPct val="80000"/>
              </a:lnSpc>
              <a:spcBef>
                <a:spcPts val="281"/>
              </a:spcBef>
              <a:buClr>
                <a:srgbClr val="f9f9f9"/>
              </a:buClr>
              <a:buSzPct val="95000"/>
              <a:buFont typeface="Wingdings 2" charset="2"/>
              <a:buChar char=""/>
              <a:tabLst>
                <a:tab algn="l" pos="0"/>
              </a:tabLst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All communications through or with permission of NCS</a:t>
            </a:r>
            <a:endParaRPr b="0" lang="en-US" sz="1400" spc="-1" strike="noStrike">
              <a:latin typeface="Arial"/>
            </a:endParaRPr>
          </a:p>
          <a:p>
            <a:pPr lvl="2" marL="1134360" indent="-410040">
              <a:lnSpc>
                <a:spcPct val="80000"/>
              </a:lnSpc>
              <a:spcBef>
                <a:spcPts val="281"/>
              </a:spcBef>
              <a:buClr>
                <a:srgbClr val="f9f9f9"/>
              </a:buClr>
              <a:buSzPct val="9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Morning ‘Wet Net’ and incidental contacts with permission</a:t>
            </a:r>
            <a:endParaRPr b="0" lang="en-US" sz="1400" spc="-1" strike="noStrike">
              <a:latin typeface="Arial"/>
            </a:endParaRPr>
          </a:p>
          <a:p>
            <a:pPr lvl="2" marL="1134360" indent="-410040">
              <a:lnSpc>
                <a:spcPct val="80000"/>
              </a:lnSpc>
              <a:spcBef>
                <a:spcPts val="281"/>
              </a:spcBef>
              <a:buClr>
                <a:srgbClr val="f9f9f9"/>
              </a:buClr>
              <a:buSzPct val="9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Encourage ‘third party’ and ‘go direct’ contacts to facilitate communication</a:t>
            </a:r>
            <a:endParaRPr b="0" lang="en-US" sz="1400" spc="-1" strike="noStrike">
              <a:latin typeface="Arial"/>
            </a:endParaRPr>
          </a:p>
          <a:p>
            <a:pPr lvl="2" marL="1134360" indent="-410040">
              <a:lnSpc>
                <a:spcPct val="80000"/>
              </a:lnSpc>
              <a:spcBef>
                <a:spcPts val="281"/>
              </a:spcBef>
              <a:buClr>
                <a:srgbClr val="f9f9f9"/>
              </a:buClr>
              <a:buSzPct val="9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Non-</a:t>
            </a:r>
            <a:r>
              <a:rPr b="0" i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routine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net traffic may be designated as ARRL </a:t>
            </a:r>
            <a:r>
              <a:rPr b="0" i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welfare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, </a:t>
            </a:r>
            <a:r>
              <a:rPr b="0" i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priority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 or </a:t>
            </a:r>
            <a:r>
              <a:rPr b="0" i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emergency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 by sending stations and may use ARRL message format for clarity and a written record.</a:t>
            </a:r>
            <a:endParaRPr b="0" lang="en-US" sz="14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100" spc="-1" strike="noStrike">
                <a:solidFill>
                  <a:srgbClr val="e9d596"/>
                </a:solidFill>
                <a:latin typeface="Lucida Sans"/>
                <a:ea typeface="DejaVu Sans"/>
              </a:rPr>
              <a:t>Net Operations (cont)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457200" y="1600200"/>
            <a:ext cx="8228160" cy="470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609480" indent="-608040">
              <a:lnSpc>
                <a:spcPct val="9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Accuracy and Brevity</a:t>
            </a:r>
            <a:endParaRPr b="0" lang="en-US" sz="1800" spc="-1" strike="noStrike">
              <a:latin typeface="Arial"/>
            </a:endParaRPr>
          </a:p>
          <a:p>
            <a:pPr marL="609480" indent="-608040">
              <a:lnSpc>
                <a:spcPct val="9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Limit transmissions to no more than 20-30 seconds, pause between transmissions to allow traffic of higher priority to be passed. </a:t>
            </a: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Logging both incoming and outgoing messages facilitates accuracy and brevity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609480" indent="-608040">
              <a:lnSpc>
                <a:spcPct val="9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Keep the main frequencies clear; ask to go to simplex for non-event or informational traffic.</a:t>
            </a:r>
            <a:endParaRPr b="0" lang="en-US" sz="1600" spc="-1" strike="noStrike">
              <a:latin typeface="Arial"/>
            </a:endParaRPr>
          </a:p>
          <a:p>
            <a:pPr marL="609480" indent="-608040">
              <a:lnSpc>
                <a:spcPct val="9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Keep an HT on simplex to approach Rest Stops and Edgewood HS.</a:t>
            </a:r>
            <a:endParaRPr b="0" lang="en-US" sz="1600" spc="-1" strike="noStrike">
              <a:latin typeface="Arial"/>
            </a:endParaRPr>
          </a:p>
          <a:p>
            <a:pPr marL="609480" indent="-608040">
              <a:lnSpc>
                <a:spcPct val="9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Program your radios </a:t>
            </a: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before you arrive, please.</a:t>
            </a:r>
            <a:endParaRPr b="0" lang="en-US" sz="1600" spc="-1" strike="noStrike">
              <a:latin typeface="Arial"/>
            </a:endParaRPr>
          </a:p>
          <a:p>
            <a:pPr marL="609480" indent="-608040">
              <a:lnSpc>
                <a:spcPct val="9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U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 proper prowords, such as “Over” and “Out”.</a:t>
            </a:r>
            <a:endParaRPr b="0" lang="en-US" sz="1600" spc="-1" strike="noStrike">
              <a:latin typeface="Arial"/>
            </a:endParaRPr>
          </a:p>
          <a:p>
            <a:pPr marL="609480" indent="-608040">
              <a:lnSpc>
                <a:spcPct val="9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609480" indent="-608040">
              <a:lnSpc>
                <a:spcPct val="9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Tactical Call signs</a:t>
            </a:r>
            <a:endParaRPr b="0" lang="en-US" sz="1800" spc="-1" strike="noStrike">
              <a:latin typeface="Arial"/>
            </a:endParaRPr>
          </a:p>
          <a:p>
            <a:pPr marL="609480" indent="-608040">
              <a:lnSpc>
                <a:spcPct val="9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Use tactical call signs whenever possible to provide clarity</a:t>
            </a:r>
            <a:endParaRPr b="0" lang="en-US" sz="1600" spc="-1" strike="noStrike">
              <a:latin typeface="Arial"/>
            </a:endParaRPr>
          </a:p>
          <a:p>
            <a:pPr lvl="1" marL="930240" indent="-608040">
              <a:lnSpc>
                <a:spcPct val="90000"/>
              </a:lnSpc>
              <a:spcBef>
                <a:spcPts val="241"/>
              </a:spcBef>
              <a:buClr>
                <a:srgbClr val="ffffff"/>
              </a:buClr>
              <a:buSzPct val="80000"/>
              <a:buFont typeface="Wingdings 2" charset="2"/>
              <a:buChar char=""/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SAG A, SAG B, etc.</a:t>
            </a:r>
            <a:endParaRPr b="0" lang="en-US" sz="1200" spc="-1" strike="noStrike">
              <a:latin typeface="Arial"/>
            </a:endParaRPr>
          </a:p>
          <a:p>
            <a:pPr lvl="1" marL="930240" indent="-608040">
              <a:lnSpc>
                <a:spcPct val="90000"/>
              </a:lnSpc>
              <a:spcBef>
                <a:spcPts val="241"/>
              </a:spcBef>
              <a:buClr>
                <a:srgbClr val="ffffff"/>
              </a:buClr>
              <a:buSzPct val="80000"/>
              <a:buFont typeface="Wingdings 2" charset="2"/>
              <a:buChar char=""/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FCC regulations require full call sign ID at the end of each contact (and/or at 10 minute intervals)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b="0" lang="en-US" sz="1200" spc="-1" strike="noStrike">
              <a:latin typeface="Arial"/>
            </a:endParaRPr>
          </a:p>
          <a:p>
            <a:pPr lvl="1" marL="930240" indent="-608040">
              <a:lnSpc>
                <a:spcPct val="90000"/>
              </a:lnSpc>
              <a:spcBef>
                <a:spcPts val="241"/>
              </a:spcBef>
              <a:buClr>
                <a:srgbClr val="ffffff"/>
              </a:buClr>
              <a:buSzPct val="80000"/>
              <a:buFont typeface="Wingdings 2" charset="2"/>
              <a:buChar char=""/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Use tactical callsigns to refer to Rest Stops and other SAG radio operators</a:t>
            </a:r>
            <a:endParaRPr b="0" lang="en-US" sz="1200" spc="-1" strike="noStrike">
              <a:latin typeface="Arial"/>
            </a:endParaRPr>
          </a:p>
          <a:p>
            <a:pPr marL="990720" indent="-532080">
              <a:lnSpc>
                <a:spcPct val="90000"/>
              </a:lnSpc>
              <a:spcBef>
                <a:spcPts val="320"/>
              </a:spcBef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100" spc="-1" strike="noStrike">
                <a:solidFill>
                  <a:srgbClr val="e9d596"/>
                </a:solidFill>
                <a:latin typeface="Lucida Sans"/>
                <a:ea typeface="DejaVu Sans"/>
              </a:rPr>
              <a:t>Net Operations (cont)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457200" y="1600200"/>
            <a:ext cx="8228160" cy="470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>
              <a:lnSpc>
                <a:spcPct val="10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For example:</a:t>
            </a:r>
            <a:endParaRPr b="0" lang="en-US" sz="2000" spc="-1" strike="noStrike">
              <a:latin typeface="Arial"/>
            </a:endParaRPr>
          </a:p>
          <a:p>
            <a:pPr marL="990720" indent="-532080">
              <a:lnSpc>
                <a:spcPct val="9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669960" indent="-53208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Net Control, this is Rest Stop One, over. </a:t>
            </a:r>
            <a:endParaRPr b="0" lang="en-US" sz="2200" spc="-1" strike="noStrike">
              <a:latin typeface="Arial"/>
            </a:endParaRPr>
          </a:p>
          <a:p>
            <a:pPr marL="669960" indent="-53208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Net Control, over. </a:t>
            </a:r>
            <a:endParaRPr b="0" lang="en-US" sz="2200" spc="-1" strike="noStrike">
              <a:latin typeface="Arial"/>
            </a:endParaRPr>
          </a:p>
          <a:p>
            <a:pPr marL="669960" indent="-53208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Rest Area One [message], over.</a:t>
            </a:r>
            <a:endParaRPr b="0" lang="en-US" sz="2200" spc="-1" strike="noStrike">
              <a:latin typeface="Arial"/>
            </a:endParaRPr>
          </a:p>
          <a:p>
            <a:pPr marL="669960" indent="-53208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Net Control, Roger, [message reply], over.</a:t>
            </a:r>
            <a:endParaRPr b="0" lang="en-US" sz="2200" spc="-1" strike="noStrike">
              <a:latin typeface="Arial"/>
            </a:endParaRPr>
          </a:p>
          <a:p>
            <a:pPr marL="669960" indent="-53208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Rest Stop One, [callsign], out.</a:t>
            </a:r>
            <a:endParaRPr b="0" lang="en-US" sz="2200" spc="-1" strike="noStrike">
              <a:latin typeface="Arial"/>
            </a:endParaRPr>
          </a:p>
          <a:p>
            <a:pPr marL="669960" indent="-53208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669960" indent="-53208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669960" indent="-53208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See  Carl, KB9RVB’s slide presentation (Feb 2012) for more info:  </a:t>
            </a:r>
            <a:endParaRPr b="0" lang="en-US" sz="1600" spc="-1" strike="noStrike">
              <a:latin typeface="Arial"/>
            </a:endParaRPr>
          </a:p>
          <a:p>
            <a:pPr marL="669960" indent="-53208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Monroe Co. ARES-RACES Group Basic Operator Course – Unit 3</a:t>
            </a:r>
            <a:endParaRPr b="0" lang="en-US" sz="1600" spc="-1" strike="noStrike">
              <a:latin typeface="Arial"/>
            </a:endParaRPr>
          </a:p>
          <a:p>
            <a:pPr marL="669960" indent="-53208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49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Net Operations (cont)</a:t>
            </a:r>
            <a:br/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 </a:t>
            </a:r>
            <a:r>
              <a:rPr b="1" lang="en-US" sz="3200" spc="-1" strike="noStrike">
                <a:solidFill>
                  <a:srgbClr val="e9d596"/>
                </a:solidFill>
                <a:latin typeface="Lucida Sans"/>
                <a:ea typeface="DejaVu Sans"/>
              </a:rPr>
              <a:t>Direct Contact and Third Party Traffic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457200" y="1600200"/>
            <a:ext cx="8228160" cy="470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 algn="ctr">
              <a:lnSpc>
                <a:spcPct val="8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The following tactics can save valuable airtime and are often more </a:t>
            </a:r>
            <a:br/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accurate than voice relays through the NCS.</a:t>
            </a:r>
            <a:endParaRPr b="0" lang="en-US" sz="18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Direct Contact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NCS will honor requests for </a:t>
            </a: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“…permission to go direct with [callsign].”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Similar to National Traffic System (NTS) “Tactical dispatching,” except for expediency, the transmitting station, rather than the receiving station, initiates the direct call. Called station will end </a:t>
            </a: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Direct Contact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with </a:t>
            </a: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“[callsign] over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and calling station will end with</a:t>
            </a: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“[callsign] out”.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Third Party Traffic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When passing traffic between non-hams (such as between a CIBA official and a CIBA volunteer) or between a ham and a non-ham, operators may use “third party traffic” techniques to facilitate the information exchange.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The control operator should inform the third party of FCC rules, instruct them to keep transmissions short, and maintain control of the PTT switch.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Hams operating </a:t>
            </a: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Third Party Traffic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will clear with “[</a:t>
            </a: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callsign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] </a:t>
            </a:r>
            <a:r>
              <a:rPr b="0" i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ending third party traffic, over.”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If possible, use “formal” NTS messages and ARRL Radiograms with the ham reading the traffic.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Use rider tag information, not names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Keep a cool head in difficult situations; breathe; talk distinctly and slowly so that you can be understood.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Net Operations (cont)</a:t>
            </a:r>
            <a:br/>
            <a:r>
              <a:rPr b="1" lang="en-US" sz="3200" spc="-1" strike="noStrike">
                <a:solidFill>
                  <a:srgbClr val="e9d596"/>
                </a:solidFill>
                <a:latin typeface="Lucida Sans"/>
                <a:ea typeface="DejaVu Sans"/>
              </a:rPr>
              <a:t>Emergency Traffic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57200" y="1600200"/>
            <a:ext cx="8228160" cy="4722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609480" indent="-60804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ARRL Message Form</a:t>
            </a:r>
            <a:endParaRPr b="0" lang="en-US" sz="2000" spc="-1" strike="noStrike">
              <a:latin typeface="Arial"/>
            </a:endParaRPr>
          </a:p>
          <a:p>
            <a:pPr marL="609480" indent="-608040">
              <a:lnSpc>
                <a:spcPct val="10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In times of emergency, radiograms may be used to communicate information critical to saving lives or property or to inquire or learn about the health or welfare of a disaster victim. During these times, NTS works in concert with ARES and other emergency and disaster relief organizations. In some cases, the message form also serves as a log of the operation.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609480" indent="-60804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Code and Ciphers</a:t>
            </a:r>
            <a:endParaRPr b="0" lang="en-US" sz="2000" spc="-1" strike="noStrike">
              <a:latin typeface="Arial"/>
            </a:endParaRPr>
          </a:p>
          <a:p>
            <a:pPr marL="609480" indent="-608040">
              <a:lnSpc>
                <a:spcPct val="10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Amateur radio operators may not hide the meaning of communications by putting them in codes or ciphers – except for a few specific exceptions cited in FCC Part 97. CW is one of the exceptions; another is the ARRL “numbered Radiograms.” These may prove useful for events. However, since this is a “phone” net, reading the entire Radiogram may be cumbersome. Balance the use of these numbered communications for instances in which accuracy and radio security are more important than expediency.</a:t>
            </a:r>
            <a:endParaRPr b="0" lang="en-US" sz="1600" spc="-1" strike="noStrike">
              <a:latin typeface="Arial"/>
            </a:endParaRPr>
          </a:p>
          <a:p>
            <a:pPr marL="609480" indent="-60804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Numbered Radiograms</a:t>
            </a:r>
            <a:endParaRPr b="0" lang="en-US" sz="2000" spc="-1" strike="noStrike">
              <a:latin typeface="Arial"/>
            </a:endParaRPr>
          </a:p>
          <a:p>
            <a:pPr marL="609480" indent="-608040">
              <a:lnSpc>
                <a:spcPct val="10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We use an adapted list – ONE through TWENTY-SIX [see list]</a:t>
            </a:r>
            <a:endParaRPr b="0" lang="en-US" sz="1600" spc="-1" strike="noStrike">
              <a:latin typeface="Arial"/>
            </a:endParaRPr>
          </a:p>
          <a:p>
            <a:pPr marL="609480" indent="-608040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 algn="ctr">
              <a:lnSpc>
                <a:spcPct val="100000"/>
              </a:lnSpc>
            </a:pPr>
            <a:r>
              <a:rPr b="1" lang="en-US" sz="2700" spc="-1" strike="noStrike">
                <a:solidFill>
                  <a:srgbClr val="e9d596"/>
                </a:solidFill>
                <a:latin typeface="Arial"/>
                <a:ea typeface="DejaVu Sans"/>
              </a:rPr>
              <a:t>ARRL Numbered Radiograms for Emergency Use </a:t>
            </a:r>
            <a:r>
              <a:rPr b="1" i="1" lang="en-US" sz="2700" spc="-1" strike="noStrike">
                <a:solidFill>
                  <a:srgbClr val="e9d596"/>
                </a:solidFill>
                <a:latin typeface="Arial"/>
                <a:ea typeface="DejaVu Sans"/>
              </a:rPr>
              <a:t>[adapted]</a:t>
            </a:r>
            <a:br/>
            <a:endParaRPr b="0" lang="en-US" sz="27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457200" y="1066680"/>
            <a:ext cx="8228160" cy="5240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ONE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 Everyone safe here. Please don't worry.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TWO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Coming home as soon as possible.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THREE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Am in ____ hospital. Receiving excellent care and recovering fine.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FOUR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 Only slight property damage here. Do not be concerned about disaster reports.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FIVE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Am moving to new location. Send no further mail or communication. Will inform you of new address when relocated.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SIX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- Will contact you as soon as possible.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EIGHT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 Need additional _____ mobile or portable equipment for immediate emergency use.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NINE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Additional _____ radio operators needed to assist with emergency at this location.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TEN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Please contact ______. Advise to standby and provide further emergency information, instructions or assistance.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ELEVEN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Establish Amateur Radio emergency communications with ______ on _____ MHz.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THIRTEEN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Medical emergency situation exits here.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FOURTEEN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Situation here becoming critical. Losses and damage from ____ increasing.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FIFTEEN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Please advise your condition and what help is needed.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SIXTEEN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Property damage very severe in this area.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EIGHTEEN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Please contact me as soon as possible at _______.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NINETEEN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Request health and welfare report on______. </a:t>
            </a:r>
            <a:br/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(State name, address and telephone number.) [Transmit this ONLY after request from NCS.]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TWENTY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Temporarily stranded. Will need some assistance. Please contact me at ______.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TWENTY ONE 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Search and Rescue assistance is needed by local authorities here. Advise availability.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TWENTY TWO 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Need accurate information on the extent and type of conditions now existing at your location. Please furnish this information and reply without delay.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TWENTY THREE 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Report at once the accessibility and best way to reach your location.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TWENTY FOUR 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Evacuation of residents from this area urgently needed. Advise plans for help. </a:t>
            </a:r>
            <a:endParaRPr b="0" lang="en-US" sz="12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24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1" lang="en-US" sz="1200" spc="-1" strike="noStrike">
                <a:solidFill>
                  <a:srgbClr val="ffff00"/>
                </a:solidFill>
                <a:latin typeface="Arial"/>
                <a:ea typeface="DejaVu Sans"/>
              </a:rPr>
              <a:t>TWENTY SIX 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--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Help and care for evacuation of sick and injured from this location needed at once.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100" spc="-1" strike="noStrike">
                <a:solidFill>
                  <a:srgbClr val="e9d596"/>
                </a:solidFill>
                <a:latin typeface="Lucida Sans"/>
                <a:ea typeface="DejaVu Sans"/>
              </a:rPr>
              <a:t>SAG Hams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457200" y="1600200"/>
            <a:ext cx="8228160" cy="470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>
              <a:lnSpc>
                <a:spcPct val="10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SAG Hams will provide communications between CIBA Command Center/NCS and SAGs </a:t>
            </a:r>
            <a:endParaRPr b="0" lang="en-US" sz="2000" spc="-1" strike="noStrike">
              <a:latin typeface="Arial"/>
            </a:endParaRPr>
          </a:p>
          <a:p>
            <a:pPr lvl="2" marL="1133640" indent="-227160">
              <a:lnSpc>
                <a:spcPct val="100000"/>
              </a:lnSpc>
              <a:spcBef>
                <a:spcPts val="320"/>
              </a:spcBef>
              <a:buClr>
                <a:srgbClr val="ffffff"/>
              </a:buClr>
              <a:buSzPct val="95000"/>
              <a:buFont typeface="Wingdings" charset="2"/>
              <a:buChar char="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either as a ride-along ham, or</a:t>
            </a:r>
            <a:endParaRPr b="0" lang="en-US" sz="1600" spc="-1" strike="noStrike">
              <a:latin typeface="Arial"/>
            </a:endParaRPr>
          </a:p>
          <a:p>
            <a:pPr lvl="2" marL="1133640" indent="-227160">
              <a:lnSpc>
                <a:spcPct val="100000"/>
              </a:lnSpc>
              <a:spcBef>
                <a:spcPts val="320"/>
              </a:spcBef>
              <a:buClr>
                <a:srgbClr val="ffffff"/>
              </a:buClr>
              <a:buSzPct val="95000"/>
              <a:buFont typeface="Wingdings" charset="2"/>
              <a:buChar char="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as SAG driver/ham </a:t>
            </a:r>
            <a:endParaRPr b="0" lang="en-US" sz="1600" spc="-1" strike="noStrike">
              <a:latin typeface="Arial"/>
            </a:endParaRPr>
          </a:p>
          <a:p>
            <a:pPr marL="868320" indent="-28116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SAG Hams are obligated to maintain his/her station consistent with FCC regulations and best ham practices.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SAG Hams may use 146.58 to facilitate traffic with stationary hams at rest stops and critical points, when within range.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Watch traffic carefully at all times; be situationally aware.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Let traffic behind you go around you when you find a SAFE place to pull over. 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Use headlights and flashers at all times you’re on the course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Friday Evening</a:t>
            </a:r>
            <a:br/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 21 October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457200" y="1600200"/>
            <a:ext cx="8228160" cy="470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18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56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Meet at Edgewood HS</a:t>
            </a:r>
            <a:endParaRPr b="0" lang="en-US" sz="2800" spc="-1" strike="noStrike">
              <a:latin typeface="Arial"/>
            </a:endParaRPr>
          </a:p>
          <a:p>
            <a:pPr lvl="1" marL="868320" indent="-281160">
              <a:lnSpc>
                <a:spcPct val="100000"/>
              </a:lnSpc>
              <a:spcBef>
                <a:spcPts val="479"/>
              </a:spcBef>
              <a:buClr>
                <a:srgbClr val="ffffff"/>
              </a:buClr>
              <a:buSzPct val="80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Pick up volunteer packets after 5 PM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547560" indent="-409680">
              <a:lnSpc>
                <a:spcPct val="100000"/>
              </a:lnSpc>
              <a:spcBef>
                <a:spcPts val="561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Final briefing at 7 PM</a:t>
            </a:r>
            <a:endParaRPr b="0" lang="en-US" sz="2800" spc="-1" strike="noStrike">
              <a:latin typeface="Arial"/>
            </a:endParaRPr>
          </a:p>
          <a:p>
            <a:pPr lvl="1" marL="868320" indent="-281160">
              <a:lnSpc>
                <a:spcPct val="100000"/>
              </a:lnSpc>
              <a:spcBef>
                <a:spcPts val="479"/>
              </a:spcBef>
              <a:buClr>
                <a:srgbClr val="ffffff"/>
              </a:buClr>
              <a:buSzPct val="80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Meet at NCS, Room B128 (Chorus/Choir Room) – opens to South.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0" y="60840"/>
            <a:ext cx="9143280" cy="615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100" spc="-1" strike="noStrike">
                <a:solidFill>
                  <a:srgbClr val="e9d596"/>
                </a:solidFill>
                <a:latin typeface="Lucida Sans"/>
                <a:ea typeface="DejaVu Sans"/>
              </a:rPr>
              <a:t>Stationary Hams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457200" y="1600200"/>
            <a:ext cx="8228160" cy="470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>
              <a:lnSpc>
                <a:spcPct val="8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Communications to and from rest stops and critical points will be handled through stationary radio operators. 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Each Stationary Ham will check in with the rest stop captain not later than the posted opening time and advise that the ham:</a:t>
            </a:r>
            <a:endParaRPr b="0" lang="en-US" sz="2000" spc="-1" strike="noStrike">
              <a:latin typeface="Arial"/>
            </a:endParaRPr>
          </a:p>
          <a:p>
            <a:pPr lvl="1" marL="868320" indent="-281160">
              <a:lnSpc>
                <a:spcPct val="80000"/>
              </a:lnSpc>
              <a:spcBef>
                <a:spcPts val="400"/>
              </a:spcBef>
              <a:buClr>
                <a:srgbClr val="ffffff"/>
              </a:buClr>
              <a:buSzPct val="80000"/>
              <a:buFont typeface="Wingdings 2" charset="2"/>
              <a:buChar char="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will organize traffic to and from the CIBA workers at the rest stop and the CIBA Command Center, </a:t>
            </a:r>
            <a:endParaRPr b="0" lang="en-US" sz="2000" spc="-1" strike="noStrike">
              <a:latin typeface="Arial"/>
            </a:endParaRPr>
          </a:p>
          <a:p>
            <a:pPr lvl="1" marL="868320" indent="-281160">
              <a:lnSpc>
                <a:spcPct val="80000"/>
              </a:lnSpc>
              <a:spcBef>
                <a:spcPts val="400"/>
              </a:spcBef>
              <a:buClr>
                <a:srgbClr val="ffffff"/>
              </a:buClr>
              <a:buSzPct val="80000"/>
              <a:buFont typeface="Wingdings 2" charset="2"/>
              <a:buChar char="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will maintain communication between Command Center and CIBA SAGs, and</a:t>
            </a:r>
            <a:endParaRPr b="0" lang="en-US" sz="2000" spc="-1" strike="noStrike">
              <a:latin typeface="Arial"/>
            </a:endParaRPr>
          </a:p>
          <a:p>
            <a:pPr lvl="1" marL="868320" indent="-281160">
              <a:lnSpc>
                <a:spcPct val="80000"/>
              </a:lnSpc>
              <a:spcBef>
                <a:spcPts val="400"/>
              </a:spcBef>
              <a:buClr>
                <a:srgbClr val="ffffff"/>
              </a:buClr>
              <a:buSzPct val="80000"/>
              <a:buFont typeface="Wingdings 2" charset="2"/>
              <a:buChar char="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will pass traffic from bicyclists to and from Command Center. </a:t>
            </a:r>
            <a:endParaRPr b="0" lang="en-US" sz="2000" spc="-1" strike="noStrike">
              <a:latin typeface="Arial"/>
            </a:endParaRPr>
          </a:p>
          <a:p>
            <a:pPr marL="868320" indent="-281160"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It is the duty of the Stationary Ham to maintain and operate the remote station in a manner consistent with FCC regulations and best ham practice.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Stationary hams </a:t>
            </a:r>
            <a:r>
              <a:rPr b="0" i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may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use 146.58 for internal traffic and traffic with approaching SAGs—maintain a watch on this frequency!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e9d596"/>
                </a:solidFill>
                <a:latin typeface="Lucida Sans"/>
                <a:ea typeface="DejaVu Sans"/>
              </a:rPr>
              <a:t>Hams’ Personal Supplies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57200" y="1600200"/>
            <a:ext cx="8228160" cy="4646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609480" indent="-608040">
              <a:lnSpc>
                <a:spcPct val="80000"/>
              </a:lnSpc>
              <a:spcBef>
                <a:spcPts val="360"/>
              </a:spcBef>
              <a:buClr>
                <a:srgbClr val="f9f9f9"/>
              </a:buClr>
              <a:buSzPct val="65000"/>
              <a:buFont typeface="Wingdings 2" charset="2"/>
              <a:buChar char="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Hilly Hundred Weekend assignments and duties create different scenarios for each operator’s need for personal supplies. </a:t>
            </a:r>
            <a:endParaRPr b="0" lang="en-US" sz="1800" spc="-1" strike="noStrike">
              <a:latin typeface="Arial"/>
            </a:endParaRPr>
          </a:p>
          <a:p>
            <a:pPr lvl="1" marL="990720" indent="-532080">
              <a:lnSpc>
                <a:spcPct val="80000"/>
              </a:lnSpc>
              <a:spcBef>
                <a:spcPts val="320"/>
              </a:spcBef>
              <a:buClr>
                <a:srgbClr val="ffffff"/>
              </a:buClr>
              <a:buSzPct val="80000"/>
              <a:buFont typeface="Wingdings 2" charset="2"/>
              <a:buChar char="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Monroe County ARES-RACES members have an “Emergency Response Preparation” list which can be adapted to Hilly Hundred assignments. </a:t>
            </a:r>
            <a:endParaRPr b="0" lang="en-US" sz="1600" spc="-1" strike="noStrike">
              <a:latin typeface="Arial"/>
            </a:endParaRPr>
          </a:p>
          <a:p>
            <a:pPr lvl="1" marL="990720" indent="-532080">
              <a:lnSpc>
                <a:spcPct val="80000"/>
              </a:lnSpc>
              <a:spcBef>
                <a:spcPts val="320"/>
              </a:spcBef>
              <a:buClr>
                <a:srgbClr val="ffffff"/>
              </a:buClr>
              <a:buSzPct val="80000"/>
              <a:buFont typeface="Wingdings 2" charset="2"/>
              <a:buChar char="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ARRL provides suggestions for such supplies in publications and at the www.arrl.org website.</a:t>
            </a:r>
            <a:endParaRPr b="0" lang="en-US" sz="1600" spc="-1" strike="noStrike">
              <a:latin typeface="Arial"/>
            </a:endParaRPr>
          </a:p>
          <a:p>
            <a:pPr marL="609480" indent="-608040">
              <a:lnSpc>
                <a:spcPct val="8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609480" indent="-608040">
              <a:lnSpc>
                <a:spcPct val="80000"/>
              </a:lnSpc>
              <a:spcBef>
                <a:spcPts val="36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Operators assigned to a critical location or reassigned to meet tactical needs may not have ready access to food and water. Be prepared. </a:t>
            </a:r>
            <a:endParaRPr b="0" lang="en-US" sz="1800" spc="-1" strike="noStrike">
              <a:latin typeface="Arial"/>
            </a:endParaRPr>
          </a:p>
          <a:p>
            <a:pPr marL="609480" indent="-608040">
              <a:lnSpc>
                <a:spcPct val="8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09480" indent="-608040">
              <a:lnSpc>
                <a:spcPct val="80000"/>
              </a:lnSpc>
              <a:spcBef>
                <a:spcPts val="36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Mobile ham/SAGs will travel between rest stops, but will probably not have much time to rest! Lunch is sent for SAG Hams, and RS2 and RS3 but not RS1. </a:t>
            </a:r>
            <a:endParaRPr b="0" lang="en-US" sz="1800" spc="-1" strike="noStrike">
              <a:latin typeface="Arial"/>
            </a:endParaRPr>
          </a:p>
          <a:p>
            <a:pPr marL="609480" indent="-608040">
              <a:lnSpc>
                <a:spcPct val="8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09480" indent="-608040">
              <a:lnSpc>
                <a:spcPct val="80000"/>
              </a:lnSpc>
              <a:spcBef>
                <a:spcPts val="36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If you have specific meal times or meal requirements, pack sufficient food and liquids as back-up to meals available on the route. Do not rely on meals being delivered by the mobile operators--SAGs are responsible for supporting the riders.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Keep Important Meds With You and Safe!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ARES-RACES</a:t>
            </a:r>
            <a:br/>
            <a:r>
              <a:rPr b="1" lang="en-US" sz="3200" spc="-1" strike="noStrike">
                <a:solidFill>
                  <a:srgbClr val="e9d596"/>
                </a:solidFill>
                <a:latin typeface="Lucida Sans"/>
                <a:ea typeface="DejaVu Sans"/>
              </a:rPr>
              <a:t>Deployment Checklist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457200" y="1600200"/>
            <a:ext cx="4037040" cy="4875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Book Antiqua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Radio Equipment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HT (or mobile) with 2-meter TxRx capability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Multi-band HTs should have at least 70 cm TxRx and wide-band Rx capability. 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Appropriate portable/mobile gain antenna, connections and adapters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Earphone and/or speaker mic 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Extra batteries and auxiliary power adapters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Other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Pen, paper (including log sheets) and clipboard 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Call sign and location roster.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Cell &amp; emergency phone numbers.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Local maps</a:t>
            </a:r>
            <a:br/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[incl maps supplied by CIBA</a:t>
            </a:r>
            <a:r>
              <a:rPr b="0" lang="en-US" sz="1600" spc="-1" strike="noStrike">
                <a:solidFill>
                  <a:srgbClr val="ffffff"/>
                </a:solidFill>
                <a:latin typeface="Book Antiqua"/>
                <a:ea typeface="DejaVu Sans"/>
              </a:rPr>
              <a:t>]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Bicycle rack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4648320" y="1600200"/>
            <a:ext cx="4037040" cy="4951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>
              <a:lnSpc>
                <a:spcPct val="8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Still More Stuff …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159"/>
              </a:spcBef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Identification: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Laminated wallet-sized copy of the FCC amateur operator/station license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ARES and/or RACES photo ID card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CIBA Hilly Hundred Volunteer card and meal wristband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Signage: BARC Communications - Hilly Hundred-supplied SAG, Communications, First Aid kit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Appropriate clothing, sunscreen, insect repellent, camp stool or folding chair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Extra food and 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water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Appropriate prescriptions and necessary OTC drugs. It is a good idea to carry some description of any personal physical or medical condition that may be needed to assist you in an emergency.</a:t>
            </a:r>
            <a:endParaRPr b="0" lang="en-US" sz="1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" charset="2"/>
              <a:buChar char="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Cooler and dry pack.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21920" y="762120"/>
            <a:ext cx="8228160" cy="15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 cap="all">
                <a:solidFill>
                  <a:srgbClr val="e9d596"/>
                </a:solidFill>
                <a:latin typeface="Lucida Sans"/>
                <a:ea typeface="DejaVu Sans"/>
              </a:rPr>
              <a:t>Questions?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1371600" y="3331800"/>
            <a:ext cx="6399360" cy="175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Thank you for your service!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Tom Henderson W9YW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317.250.4646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W9YW@ARRL.NET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0000"/>
          </a:bodyPr>
          <a:p>
            <a:pPr algn="ctr">
              <a:lnSpc>
                <a:spcPct val="100000"/>
              </a:lnSpc>
            </a:pPr>
            <a:r>
              <a:rPr b="1" lang="en-US" sz="4100" spc="-1" strike="noStrike">
                <a:solidFill>
                  <a:srgbClr val="e9d596"/>
                </a:solidFill>
                <a:latin typeface="Lucida Sans"/>
                <a:ea typeface="DejaVu Sans"/>
              </a:rPr>
              <a:t>Edgewood Schools Campus</a:t>
            </a:r>
            <a:br/>
            <a:r>
              <a:rPr b="1" lang="en-US" sz="4100" spc="-1" strike="noStrike">
                <a:solidFill>
                  <a:srgbClr val="e9d596"/>
                </a:solidFill>
                <a:latin typeface="Lucida Sans"/>
                <a:ea typeface="DejaVu Sans"/>
              </a:rPr>
              <a:t>Ellettsville</a:t>
            </a:r>
            <a:endParaRPr b="0" lang="en-US" sz="41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57200" y="1600200"/>
            <a:ext cx="8228160" cy="470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3"/>
          <p:cNvSpPr/>
          <p:nvPr/>
        </p:nvSpPr>
        <p:spPr>
          <a:xfrm>
            <a:off x="4724280" y="4800600"/>
            <a:ext cx="227160" cy="3794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33520" y="1676520"/>
            <a:ext cx="8139600" cy="502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609480"/>
            <a:ext cx="8228160" cy="182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dbc679"/>
                </a:solidFill>
                <a:latin typeface="Lucida Sans"/>
                <a:ea typeface="DejaVu Sans"/>
              </a:rPr>
              <a:t>SATURDAY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57200" y="2971800"/>
            <a:ext cx="8228160" cy="1044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73080" algn="ctr">
              <a:lnSpc>
                <a:spcPct val="100000"/>
              </a:lnSpc>
              <a:spcBef>
                <a:spcPts val="1321"/>
              </a:spcBef>
              <a:tabLst>
                <a:tab algn="l" pos="0"/>
              </a:tabLst>
            </a:pPr>
            <a:r>
              <a:rPr b="1" lang="en-US" sz="6600" spc="-1" strike="noStrike">
                <a:solidFill>
                  <a:srgbClr val="ffffff"/>
                </a:solidFill>
                <a:latin typeface="Book Antiqua"/>
                <a:ea typeface="DejaVu Sans"/>
              </a:rPr>
              <a:t>22 October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419720" y="1371600"/>
            <a:ext cx="2208240" cy="22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3359880" y="4389840"/>
            <a:ext cx="2766960" cy="205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7000"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9d596"/>
                </a:solidFill>
                <a:latin typeface="Lucida Sans"/>
                <a:ea typeface="DejaVu Sans"/>
              </a:rPr>
              <a:t>Edgewood HS</a:t>
            </a:r>
            <a:br/>
            <a:r>
              <a:rPr b="1" lang="en-US" sz="3200" spc="-1" strike="noStrike">
                <a:solidFill>
                  <a:srgbClr val="e9d596"/>
                </a:solidFill>
                <a:latin typeface="Lucida Sans"/>
                <a:ea typeface="DejaVu Sans"/>
              </a:rPr>
              <a:t>Net Control Station (NCS)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2651760" y="1600200"/>
            <a:ext cx="5851800" cy="243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>
              <a:lnSpc>
                <a:spcPct val="80000"/>
              </a:lnSpc>
              <a:spcBef>
                <a:spcPts val="519"/>
              </a:spcBef>
              <a:tabLst>
                <a:tab algn="l" pos="0"/>
              </a:tabLst>
            </a:pPr>
            <a:r>
              <a:rPr b="1" lang="en-US" sz="2600" spc="-1" strike="noStrike">
                <a:solidFill>
                  <a:srgbClr val="ffffff"/>
                </a:solidFill>
                <a:latin typeface="Book Antiqua"/>
                <a:ea typeface="DejaVu Sans"/>
              </a:rPr>
              <a:t>Saturday &amp; Sunday</a:t>
            </a:r>
            <a:endParaRPr b="0" lang="en-US" sz="26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519"/>
              </a:spcBef>
              <a:tabLst>
                <a:tab algn="l" pos="0"/>
              </a:tabLst>
            </a:pPr>
            <a:r>
              <a:rPr b="1" lang="en-US" sz="2600" spc="-1" strike="noStrike">
                <a:solidFill>
                  <a:srgbClr val="ffffff"/>
                </a:solidFill>
                <a:latin typeface="Book Antiqua"/>
                <a:ea typeface="DejaVu Sans"/>
              </a:rPr>
              <a:t>  </a:t>
            </a:r>
            <a:r>
              <a:rPr b="0" lang="en-US" sz="2000" spc="-1" strike="noStrike">
                <a:solidFill>
                  <a:srgbClr val="ffffff"/>
                </a:solidFill>
                <a:latin typeface="Book Antiqua"/>
                <a:ea typeface="DejaVu Sans"/>
              </a:rPr>
              <a:t>7:00 -17:00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A.J. Ragusa  KC9EVU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Pete Becker, NU9W</a:t>
            </a:r>
            <a:endParaRPr b="0" lang="en-US" sz="20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Anthony Parker, N9OIU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4572000" y="1600200"/>
            <a:ext cx="4341960" cy="228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547560" indent="-409680">
              <a:lnSpc>
                <a:spcPct val="80000"/>
              </a:lnSpc>
              <a:spcBef>
                <a:spcPts val="51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547560" indent="-409680"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e9d596"/>
                </a:solidFill>
                <a:latin typeface="Lucida Sans"/>
                <a:ea typeface="DejaVu Sans"/>
              </a:rPr>
              <a:t>SAG Operations</a:t>
            </a:r>
            <a:br/>
            <a:endParaRPr b="0" lang="en-US" sz="36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2133720" y="1828800"/>
            <a:ext cx="5408640" cy="4265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548640" indent="-410040">
              <a:lnSpc>
                <a:spcPct val="80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Book Antiqua"/>
                <a:ea typeface="DejaVu Sans"/>
              </a:rPr>
              <a:t>              </a:t>
            </a:r>
            <a:r>
              <a:rPr b="1" lang="en-US" sz="1800" spc="-1" strike="noStrike">
                <a:solidFill>
                  <a:srgbClr val="ffffff"/>
                </a:solidFill>
                <a:latin typeface="Book Antiqua"/>
                <a:ea typeface="DejaVu Sans"/>
              </a:rPr>
              <a:t>Saturday, 21 Oct</a:t>
            </a:r>
            <a:r>
              <a:rPr b="1" lang="en-US" sz="1800" spc="-1" strike="noStrike">
                <a:solidFill>
                  <a:srgbClr val="ffffff"/>
                </a:solidFill>
                <a:latin typeface="Book Antiqua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28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ALPHA     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Dave Hall                 KB9EKM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BRAVO  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Russ Bonanno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KD9SMG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CHARLIE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       Tom Meyers             K9TEM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DELTA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Tim Day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AC9ML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ECHO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Mike Foster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K9MBF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HOTEL     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Ray Stevens            KB9LGS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KILO         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Don Kirk                   WD8DSB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LIMA             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Bob Burns                AK9R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MIKE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Mike Foster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N9FEB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buClr>
                <a:srgbClr val="f9f9f9"/>
              </a:buClr>
              <a:buSzPct val="65000"/>
              <a:buFont typeface="Wingdings 2" charset="2"/>
              <a:buChar char=""/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COM ONE       Tom Henderson       W9YW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320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      </a:t>
            </a:r>
            <a:endParaRPr b="0" lang="en-US" sz="1600" spc="-1" strike="noStrike">
              <a:latin typeface="Arial"/>
            </a:endParaRPr>
          </a:p>
          <a:p>
            <a:pPr marL="548640" indent="-410040">
              <a:lnSpc>
                <a:spcPct val="80000"/>
              </a:lnSpc>
              <a:spcBef>
                <a:spcPts val="281"/>
              </a:spcBef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              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2362320" y="1371600"/>
            <a:ext cx="4418280" cy="3639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07:30 – 16:30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1" descr=""/>
          <p:cNvPicPr/>
          <p:nvPr/>
        </p:nvPicPr>
        <p:blipFill>
          <a:blip r:embed="rId1"/>
          <a:stretch/>
        </p:blipFill>
        <p:spPr>
          <a:xfrm>
            <a:off x="1225440" y="0"/>
            <a:ext cx="6691680" cy="6856560"/>
          </a:xfrm>
          <a:prstGeom prst="rect">
            <a:avLst/>
          </a:prstGeom>
          <a:ln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2057400" y="838080"/>
            <a:ext cx="2513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Little Hilly Route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26873</TotalTime>
  <Application>LibreOffice/6.4.7.2$Linux_X86_64 LibreOffice_project/40$Build-2</Application>
  <Words>2438</Words>
  <Paragraphs>328</Paragraphs>
  <Company>MCCSC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2005-10-05T19:44:06Z</dcterms:created>
  <dc:creator>test</dc:creator>
  <dc:description/>
  <dc:language>en-US</dc:language>
  <cp:lastModifiedBy/>
  <dcterms:modified xsi:type="dcterms:W3CDTF">2022-10-19T13:46:58Z</dcterms:modified>
  <cp:revision>467</cp:revision>
  <dc:subject/>
  <dc:title>2005 Hilly Hundred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MCCSC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45</vt:i4>
  </property>
</Properties>
</file>